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0"/>
  </p:notesMasterIdLst>
  <p:sldIdLst>
    <p:sldId id="257" r:id="rId2"/>
    <p:sldId id="260" r:id="rId3"/>
    <p:sldId id="290" r:id="rId4"/>
    <p:sldId id="269" r:id="rId5"/>
    <p:sldId id="289" r:id="rId6"/>
    <p:sldId id="262" r:id="rId7"/>
    <p:sldId id="288" r:id="rId8"/>
    <p:sldId id="282" r:id="rId9"/>
    <p:sldId id="283" r:id="rId10"/>
    <p:sldId id="284" r:id="rId11"/>
    <p:sldId id="285" r:id="rId12"/>
    <p:sldId id="286" r:id="rId13"/>
    <p:sldId id="287" r:id="rId14"/>
    <p:sldId id="263" r:id="rId15"/>
    <p:sldId id="266" r:id="rId16"/>
    <p:sldId id="265" r:id="rId17"/>
    <p:sldId id="268" r:id="rId18"/>
    <p:sldId id="267" r:id="rId19"/>
  </p:sldIdLst>
  <p:sldSz cx="9144000" cy="6858000" type="screen4x3"/>
  <p:notesSz cx="6858000" cy="9144000"/>
  <p:embeddedFontLst>
    <p:embeddedFont>
      <p:font typeface="IranNastaliq" pitchFamily="18" charset="0"/>
      <p:regular r:id="rId21"/>
    </p:embeddedFont>
    <p:embeddedFont>
      <p:font typeface="Calibri" pitchFamily="34" charset="0"/>
      <p:regular r:id="rId22"/>
      <p:bold r:id="rId23"/>
      <p:italic r:id="rId24"/>
      <p:boldItalic r:id="rId25"/>
    </p:embeddedFont>
    <p:embeddedFont>
      <p:font typeface="Titr" pitchFamily="2" charset="-78"/>
      <p:bold r:id="rId26"/>
    </p:embeddedFont>
    <p:embeddedFont>
      <p:font typeface="Constantia" pitchFamily="18" charset="0"/>
      <p:regular r:id="rId27"/>
      <p:bold r:id="rId28"/>
      <p:italic r:id="rId29"/>
      <p:boldItalic r:id="rId30"/>
    </p:embeddedFont>
    <p:embeddedFont>
      <p:font typeface="2  Titr" pitchFamily="2" charset="-78"/>
      <p:bold r:id="rId31"/>
    </p:embeddedFont>
    <p:embeddedFont>
      <p:font typeface="B Zar" pitchFamily="2" charset="-78"/>
      <p:regular r:id="rId32"/>
      <p:bold r:id="rId33"/>
    </p:embeddedFont>
    <p:embeddedFont>
      <p:font typeface="Wingdings 2" pitchFamily="18" charset="2"/>
      <p:regular r:id="rId3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font" Target="fonts/font1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font" Target="fonts/font13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55464-7793-4D5D-862B-964028C274EA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2AF79-6CC0-461E-916E-B1F0CD54B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2AF79-6CC0-461E-916E-B1F0CD54BD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8A3F32-868A-4527-B26F-B94C3E9C2E87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0034CB-C496-4B20-9EC2-8757002194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66843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ranNastaliq" pitchFamily="18" charset="0"/>
                <a:ea typeface="Calibri" pitchFamily="34" charset="0"/>
                <a:cs typeface="Titr" pitchFamily="2" charset="-78"/>
              </a:rPr>
              <a:t>فعالیتهای الویت دار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ranNastaliq" pitchFamily="18" charset="0"/>
                <a:ea typeface="Calibri" pitchFamily="34" charset="0"/>
                <a:cs typeface="Titr" pitchFamily="2" charset="-78"/>
              </a:rPr>
              <a:t> طرح توسعه بخش کشاورزی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ranNastaliq" pitchFamily="18" charset="0"/>
                <a:ea typeface="Calibri" pitchFamily="34" charset="0"/>
                <a:cs typeface="Titr" pitchFamily="2" charset="-78"/>
              </a:rPr>
              <a:t> بازنگری شده در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IranNastaliq" pitchFamily="18" charset="0"/>
                <a:ea typeface="Calibri" pitchFamily="34" charset="0"/>
                <a:cs typeface="Titr" pitchFamily="2" charset="-78"/>
              </a:rPr>
              <a:t> جلسه مشترک بانک و وزارت جهاد کشاورزی</a:t>
            </a:r>
            <a:endParaRPr lang="en-US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  <a:latin typeface="IranNastaliq" pitchFamily="18" charset="0"/>
              <a:cs typeface="Titr" pitchFamily="2" charset="-78"/>
            </a:endParaRPr>
          </a:p>
        </p:txBody>
      </p:sp>
    </p:spTree>
  </p:cSld>
  <p:clrMapOvr>
    <a:masterClrMapping/>
  </p:clrMapOvr>
  <p:transition spd="slow" advTm="1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838200"/>
          <a:ext cx="8715436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/>
                <a:gridCol w="2857520"/>
                <a:gridCol w="642942"/>
              </a:tblGrid>
              <a:tr h="127652">
                <a:tc gridSpan="3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ایجاد و توسعه زیر بخش تولیدات دامی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66"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بدو ن محدودیت قابل بررسی است .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بازسازی و نوسازی واحد های فن آوری دامی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1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16898"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کشتارگاه دام بدون محدودیت به استثنای استان سیستان و بلوچستان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کشتارگاه صنعتی دام و طیور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2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00983"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ایجاد کشتارگاه طیور در استان های آذربایجان غربی ، اردبیل ، چهارمحال و بختیاری ، خراسان جنوبی ، خراسان شمالی ، قزوین ، کردستان ، گلستان ، گیلان ، مازندران ، یزد ، ایلام و سمنان قابل بررسی برای ایجاد می باشد .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6034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بدون محدودیت قابل بررسی است .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درجه بندی و بسته بندی ، فرآوری و نگهداری انواع گوشت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3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60349"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ایجاد در استان های چهار محال و بختیاری ، خراسان جنوبی ، خراسان شمالی ، زنجان ، سمنان ، کردستان ، لرستان و جنوب کرمان با ظرفیت متناسب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فرآورده های لبنی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4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60349"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توسعه واحد های موجود به منظور تولید محصولات جدید با ظرفیت متناسب قابل بررسی است .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60349"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خوراک دام در استان های فارس ، آذربایجان شرقی ، اردبیل ، همدان و خوراک طیور در فارس ، آذربایجان شرقی ، همدان مازندران قابل بررسی است . با مجموع ظرفیت خوراک دام و طیور به میزان 150 هزار تن در هریک از استان های ایلام ، کردستان و چهار محال و بختیاری هرکدام با ظرفیت 50 هزار تن قابل بررسی می باشد .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خوراک دام و طیور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5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solidFill>
                  <a:srgbClr val="0000FF"/>
                </a:solidFill>
                <a:cs typeface="2  Titr" pitchFamily="2" charset="-78"/>
              </a:rPr>
              <a:t> </a:t>
            </a:r>
            <a:endParaRPr lang="en-US" sz="2000" dirty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endParaRPr lang="en-US" sz="2000" dirty="0">
              <a:cs typeface="2  Titr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990600"/>
          <a:ext cx="8786874" cy="342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2424"/>
                <a:gridCol w="3029956"/>
                <a:gridCol w="454494"/>
              </a:tblGrid>
              <a:tr h="571504">
                <a:tc gridSpan="3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ایجاد و توسعه زیر بخش شیلات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بدون محدودیت قابل بررسی است . </a:t>
                      </a:r>
                      <a:endParaRPr lang="en-US" sz="1600" b="1" dirty="0" smtClean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بازسازی و نوسازی واحهای شیلاتی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1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87317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بدون محدودیت قابل بررسی است . </a:t>
                      </a:r>
                      <a:endParaRPr lang="en-US" sz="1600" b="1" dirty="0" smtClean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درجه بندی و بسته بندی ، انجماد و نگهداری انواع ماهی و میگو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2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934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کنسرو ماهی محدودیت دارد به استثنای شیوه های جدید بسته بندی (پاکتی)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فرآوری نوین انواع محصولات دریایی (کنسرو جات و .....)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3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934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با رعایت شرایط : 1. جدا بودن واحد از واحد های خوراک دام و طیور 2. داشتن اکسترودر ساخت شرکت های معتبر اروپایی قابل بررسی است .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خوراک آبزیان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4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20" y="4714884"/>
            <a:ext cx="8600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 rtl="1"/>
            <a:r>
              <a:rPr lang="fa-IR" sz="1600" b="1" dirty="0" smtClean="0">
                <a:cs typeface="B Zar" pitchFamily="2" charset="-78"/>
              </a:rPr>
              <a:t>تبصره ها : در مورد طرح هایی که برای آنها اعلام محدودیت شده است در صورتی که طرح متقاضی بالای 50 در صد </a:t>
            </a:r>
          </a:p>
          <a:p>
            <a:pPr algn="just" rtl="1"/>
            <a:r>
              <a:rPr lang="fa-IR" sz="1600" b="1" dirty="0" smtClean="0">
                <a:cs typeface="B Zar" pitchFamily="2" charset="-78"/>
              </a:rPr>
              <a:t>پیشرفت فیزیکی در سرمایه گذاری جدید داشته باشد و به عنوان طرح نیمه تمام تلقی شود بعد از اظهار نظر کارشناس </a:t>
            </a:r>
          </a:p>
          <a:p>
            <a:pPr algn="just" rtl="1"/>
            <a:r>
              <a:rPr lang="fa-IR" sz="1600" b="1" dirty="0" smtClean="0">
                <a:cs typeface="B Zar" pitchFamily="2" charset="-78"/>
              </a:rPr>
              <a:t>رابط بررسی های اقتصادی استان در اداره کل مطالعات و بررسی های اقتصادی قابل بررسی خواهد بود .</a:t>
            </a:r>
            <a:endParaRPr lang="en-US" sz="1600" b="1" dirty="0">
              <a:cs typeface="B Zar" pitchFamily="2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14400"/>
            <a:ext cx="7462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b="1" dirty="0" smtClean="0">
                <a:solidFill>
                  <a:srgbClr val="FF0000"/>
                </a:solidFill>
                <a:cs typeface="B Zar" pitchFamily="2" charset="-78"/>
              </a:rPr>
              <a:t>سایر موارد ی که در فهرست اولویت ها و تفاهم نامه با دفتر امور صنایع کشاورزی ذکر نگردیده است :</a:t>
            </a:r>
            <a:endParaRPr lang="en-US" sz="1600" b="1" dirty="0">
              <a:solidFill>
                <a:srgbClr val="FF0000"/>
              </a:solidFill>
              <a:cs typeface="B Zar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295400"/>
          <a:ext cx="8715436" cy="5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/>
                <a:gridCol w="2928958"/>
                <a:gridCol w="642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نظر اصلاحی کارگروه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موضوع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در صورت تایید کارشناس رابط استان قابل پذیرش است .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کمپوت قارچ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1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با رعایت خط مشی اداره کل اعتبارات و هدایت سرمایه گذاری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قابل پذیرش است .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گوسفند و بز داشتی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2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بدون محدودیت قابل بررسی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با هماهنگی این اداره کل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طرح های پرورش سایر حیوانات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3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با هماهنگی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قابل بررسی در این اداره کل .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واحد تولید لار و میگو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4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قابل توجیه اقتصادی است .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ماهیان مدار بسته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5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دارای محدودیت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انواع پفک ، اسنک و غلات حجیم شده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6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دارای محدودیت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کمپوت و انواع مربا ، لواشک و آلوچه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7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دارای محدودیت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طرح سوسیس و کالباس و همبرگر و کباب لقمه ای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8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دارای محدودیت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طرح تولید مکمل های خوراک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دام و طیور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9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با هماهنگی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قابل بررسی است </a:t>
                      </a:r>
                      <a:endParaRPr lang="en-US" sz="1600" b="1" dirty="0" smtClean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طرح تولید انواع نان های حجیم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10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دارای محدودیت می باشند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مثل رشته آشی و پلویی ، ماکارونی ، انواع شیرینی ، کلوچه ، بیسکوییت  ، بلغور و پرک غلات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احداث کارخانجات آرد و فرآورده های آن شامل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نشاسته ای و آردی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11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143000"/>
          <a:ext cx="871543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/>
                <a:gridCol w="2928958"/>
                <a:gridCol w="642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نظر اصلاحی کارگروه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موضوع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با هماهنگی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قابل بررسی است  .</a:t>
                      </a:r>
                      <a:endParaRPr lang="en-US" sz="1600" b="1" dirty="0" smtClean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سیلو ها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12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دارای محدودیت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طرح تولید الکل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13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دارای محدودیت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طرح تولید سموم شیمیایی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14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دارای محدودیت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طرح تولید کود گرانوله و کود کامل ماکرو به روش فیزیکی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15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دارای محدودیت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نوشیدنی ها شامل آب آشامیدنی و معدنی ، ماء الشعیر و عصاره مالت ، نوشابه های گازدار و غیر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گاز دار و رژیمی و انواع شربت</a:t>
                      </a:r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16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روش پارابویل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قابل بررسی است .</a:t>
                      </a:r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قند و قند طعم دار از شکر ، نبات و آبنبات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17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19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fa-IR" sz="2400" dirty="0" smtClean="0">
              <a:cs typeface="2  Titr" pitchFamily="2" charset="-78"/>
            </a:endParaRPr>
          </a:p>
          <a:p>
            <a:pPr algn="r"/>
            <a:endParaRPr lang="fa-IR" sz="2400" dirty="0" smtClean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endParaRPr lang="fa-IR" sz="2400" dirty="0" smtClean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endParaRPr lang="fa-IR" sz="2400" dirty="0" smtClean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endParaRPr lang="en-US" sz="2400" dirty="0"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0"/>
            <a:ext cx="9144000" cy="1200329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tr" pitchFamily="2" charset="-78"/>
              </a:rPr>
              <a:t>طرحهای شیلاتی</a:t>
            </a:r>
            <a:endParaRPr lang="en-US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50800" algn="tl" rotWithShape="0">
                  <a:srgbClr val="000000"/>
                </a:outerShdw>
              </a:effectLst>
              <a:cs typeface="Titr" pitchFamily="2" charset="-78"/>
            </a:endParaRPr>
          </a:p>
          <a:p>
            <a:pPr algn="ctr"/>
            <a:endParaRPr lang="en-US" sz="3200" dirty="0">
              <a:cs typeface="2 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76400"/>
          <a:ext cx="8686800" cy="434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9778"/>
                <a:gridCol w="4397022"/>
              </a:tblGrid>
              <a:tr h="6287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0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احداث استخرهای دومنظوره پرورش ماهی</a:t>
                      </a:r>
                    </a:p>
                  </a:txBody>
                  <a:tcPr anchor="ctr"/>
                </a:tc>
              </a:tr>
              <a:tr h="80026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0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تولید و تکثیر ماهیان سردآبی</a:t>
                      </a:r>
                      <a:endParaRPr lang="en-US" sz="20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71979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0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تولید و تکثیر ماهیان گرم آبی</a:t>
                      </a:r>
                    </a:p>
                  </a:txBody>
                  <a:tcPr anchor="ctr"/>
                </a:tc>
              </a:tr>
              <a:tr h="8331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0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تولید و تکثیر سایر آبزیان و گونه های زینتی و تجاری</a:t>
                      </a:r>
                    </a:p>
                  </a:txBody>
                  <a:tcPr anchor="ctr"/>
                </a:tc>
              </a:tr>
              <a:tr h="65736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20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0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پرورش ماهی در قفس</a:t>
                      </a:r>
                    </a:p>
                  </a:txBody>
                  <a:tcPr anchor="ctr"/>
                </a:tc>
              </a:tr>
              <a:tr h="657361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0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تکثیر و پرورش ماهیان خاویاری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400" b="1" dirty="0">
              <a:cs typeface="2  Titr" pitchFamily="2" charset="-78"/>
            </a:endParaRPr>
          </a:p>
          <a:p>
            <a:pPr algn="r"/>
            <a:r>
              <a:rPr lang="fa-IR" sz="2400" b="1" dirty="0" smtClean="0">
                <a:solidFill>
                  <a:srgbClr val="0000FF"/>
                </a:solidFill>
                <a:cs typeface="2  Titr" pitchFamily="2" charset="-78"/>
              </a:rPr>
              <a:t>*</a:t>
            </a:r>
            <a:r>
              <a:rPr lang="fa-IR" sz="2400" b="1" dirty="0" smtClean="0">
                <a:solidFill>
                  <a:srgbClr val="0000FF"/>
                </a:solidFill>
                <a:cs typeface="B Zar" pitchFamily="2" charset="-78"/>
              </a:rPr>
              <a:t>احداث </a:t>
            </a:r>
            <a:r>
              <a:rPr lang="fa-IR" sz="2400" b="1" dirty="0">
                <a:solidFill>
                  <a:srgbClr val="0000FF"/>
                </a:solidFill>
                <a:cs typeface="B Zar" pitchFamily="2" charset="-78"/>
              </a:rPr>
              <a:t>و تجهیز آزمایشگاه </a:t>
            </a:r>
            <a:r>
              <a:rPr lang="fa-IR" sz="2400" b="1" dirty="0" smtClean="0">
                <a:solidFill>
                  <a:srgbClr val="0000FF"/>
                </a:solidFill>
                <a:cs typeface="B Zar" pitchFamily="2" charset="-78"/>
              </a:rPr>
              <a:t>دامپزشکی</a:t>
            </a:r>
            <a:endParaRPr lang="en-US" sz="2400" b="1" dirty="0">
              <a:solidFill>
                <a:srgbClr val="0000FF"/>
              </a:solidFill>
              <a:cs typeface="B Zar" pitchFamily="2" charset="-78"/>
            </a:endParaRPr>
          </a:p>
          <a:p>
            <a:pPr algn="r"/>
            <a:endParaRPr lang="fa-IR" sz="2400" b="1" dirty="0" smtClean="0">
              <a:solidFill>
                <a:srgbClr val="0000FF"/>
              </a:solidFill>
              <a:cs typeface="B Zar" pitchFamily="2" charset="-78"/>
            </a:endParaRPr>
          </a:p>
          <a:p>
            <a:pPr algn="r"/>
            <a:r>
              <a:rPr lang="fa-IR" sz="2400" b="1" dirty="0" smtClean="0">
                <a:solidFill>
                  <a:srgbClr val="0000FF"/>
                </a:solidFill>
                <a:cs typeface="B Zar" pitchFamily="2" charset="-78"/>
              </a:rPr>
              <a:t>*احداث </a:t>
            </a:r>
            <a:r>
              <a:rPr lang="fa-IR" sz="2400" b="1" dirty="0">
                <a:solidFill>
                  <a:srgbClr val="0000FF"/>
                </a:solidFill>
                <a:cs typeface="B Zar" pitchFamily="2" charset="-78"/>
              </a:rPr>
              <a:t>و تجهیز درمانگاه و بیمارستان و پلی تکنیک دامپزشکی</a:t>
            </a:r>
            <a:endParaRPr lang="en-US" sz="2400" b="1" dirty="0">
              <a:solidFill>
                <a:srgbClr val="0000FF"/>
              </a:solidFill>
              <a:cs typeface="B Zar" pitchFamily="2" charset="-78"/>
            </a:endParaRPr>
          </a:p>
          <a:p>
            <a:pPr algn="r"/>
            <a:endParaRPr lang="fa-IR" sz="2400" b="1" dirty="0" smtClean="0">
              <a:solidFill>
                <a:srgbClr val="0000FF"/>
              </a:solidFill>
              <a:cs typeface="B Zar" pitchFamily="2" charset="-78"/>
            </a:endParaRPr>
          </a:p>
          <a:p>
            <a:pPr algn="r"/>
            <a:r>
              <a:rPr lang="fa-IR" sz="2400" b="1" dirty="0" smtClean="0">
                <a:solidFill>
                  <a:srgbClr val="0000FF"/>
                </a:solidFill>
                <a:cs typeface="B Zar" pitchFamily="2" charset="-78"/>
              </a:rPr>
              <a:t>*احداث </a:t>
            </a:r>
            <a:r>
              <a:rPr lang="fa-IR" sz="2400" b="1" dirty="0">
                <a:solidFill>
                  <a:srgbClr val="0000FF"/>
                </a:solidFill>
                <a:cs typeface="B Zar" pitchFamily="2" charset="-78"/>
              </a:rPr>
              <a:t>و تجهیز داروخانه دامپزشکی</a:t>
            </a:r>
            <a:endParaRPr lang="en-US" sz="2400" b="1" dirty="0">
              <a:solidFill>
                <a:srgbClr val="0000FF"/>
              </a:solidFill>
              <a:cs typeface="B Zar" pitchFamily="2" charset="-78"/>
            </a:endParaRPr>
          </a:p>
          <a:p>
            <a:pPr algn="r"/>
            <a:endParaRPr lang="fa-IR" sz="2400" b="1" dirty="0" smtClean="0">
              <a:solidFill>
                <a:srgbClr val="0000FF"/>
              </a:solidFill>
              <a:cs typeface="B Zar" pitchFamily="2" charset="-78"/>
            </a:endParaRPr>
          </a:p>
          <a:p>
            <a:pPr algn="r"/>
            <a:r>
              <a:rPr lang="fa-IR" sz="2400" b="1" dirty="0" smtClean="0">
                <a:solidFill>
                  <a:srgbClr val="0000FF"/>
                </a:solidFill>
                <a:cs typeface="B Zar" pitchFamily="2" charset="-78"/>
              </a:rPr>
              <a:t>*احداث </a:t>
            </a:r>
            <a:r>
              <a:rPr lang="fa-IR" sz="2400" b="1" dirty="0">
                <a:solidFill>
                  <a:srgbClr val="0000FF"/>
                </a:solidFill>
                <a:cs typeface="B Zar" pitchFamily="2" charset="-78"/>
              </a:rPr>
              <a:t>و تجهیز مراکز مایه کوبی</a:t>
            </a:r>
            <a:endParaRPr lang="en-US" sz="2400" b="1" dirty="0">
              <a:solidFill>
                <a:srgbClr val="0000FF"/>
              </a:solidFill>
              <a:cs typeface="B Zar" pitchFamily="2" charset="-78"/>
            </a:endParaRPr>
          </a:p>
          <a:p>
            <a:pPr algn="r"/>
            <a:endParaRPr lang="fa-IR" sz="2400" b="1" dirty="0" smtClean="0">
              <a:solidFill>
                <a:srgbClr val="0000FF"/>
              </a:solidFill>
              <a:cs typeface="B Zar" pitchFamily="2" charset="-78"/>
            </a:endParaRPr>
          </a:p>
          <a:p>
            <a:pPr algn="r"/>
            <a:r>
              <a:rPr lang="fa-IR" sz="2400" b="1" dirty="0" smtClean="0">
                <a:solidFill>
                  <a:srgbClr val="0000FF"/>
                </a:solidFill>
                <a:cs typeface="B Zar" pitchFamily="2" charset="-78"/>
              </a:rPr>
              <a:t>*احداث </a:t>
            </a:r>
            <a:r>
              <a:rPr lang="fa-IR" sz="2400" b="1" dirty="0">
                <a:solidFill>
                  <a:srgbClr val="0000FF"/>
                </a:solidFill>
                <a:cs typeface="B Zar" pitchFamily="2" charset="-78"/>
              </a:rPr>
              <a:t>و تجهیز و نوسازی کارخانجات دارو</a:t>
            </a:r>
            <a:r>
              <a:rPr lang="fa-IR" sz="2400" b="1" dirty="0" smtClean="0">
                <a:solidFill>
                  <a:srgbClr val="0000FF"/>
                </a:solidFill>
                <a:cs typeface="B Zar" pitchFamily="2" charset="-78"/>
              </a:rPr>
              <a:t>، واکسن </a:t>
            </a:r>
            <a:r>
              <a:rPr lang="fa-IR" sz="2400" b="1" dirty="0">
                <a:solidFill>
                  <a:srgbClr val="0000FF"/>
                </a:solidFill>
                <a:cs typeface="B Zar" pitchFamily="2" charset="-78"/>
              </a:rPr>
              <a:t>و مواد </a:t>
            </a:r>
            <a:r>
              <a:rPr lang="fa-IR" sz="2400" b="1" dirty="0" smtClean="0">
                <a:solidFill>
                  <a:srgbClr val="0000FF"/>
                </a:solidFill>
                <a:cs typeface="B Zar" pitchFamily="2" charset="-78"/>
              </a:rPr>
              <a:t>بیولوژیک</a:t>
            </a:r>
          </a:p>
          <a:p>
            <a:pPr algn="r"/>
            <a:endParaRPr lang="fa-IR" sz="2400" b="1" dirty="0" smtClean="0">
              <a:solidFill>
                <a:srgbClr val="0000FF"/>
              </a:solidFill>
              <a:cs typeface="B Zar" pitchFamily="2" charset="-78"/>
            </a:endParaRPr>
          </a:p>
          <a:p>
            <a:pPr algn="r"/>
            <a:r>
              <a:rPr lang="fa-IR" sz="2400" b="1" dirty="0" smtClean="0">
                <a:solidFill>
                  <a:srgbClr val="0000FF"/>
                </a:solidFill>
                <a:cs typeface="B Zar" pitchFamily="2" charset="-78"/>
              </a:rPr>
              <a:t>* تجهیز و راه اندازی ناوگان حمل ونقل دارو ، واکسن و مواد بیولوژیک</a:t>
            </a:r>
          </a:p>
          <a:p>
            <a:pPr algn="r"/>
            <a:endParaRPr lang="fa-IR" sz="2400" b="1" dirty="0" smtClean="0">
              <a:solidFill>
                <a:srgbClr val="0000FF"/>
              </a:solidFill>
              <a:cs typeface="B Zar" pitchFamily="2" charset="-78"/>
            </a:endParaRPr>
          </a:p>
          <a:p>
            <a:pPr algn="r">
              <a:buFont typeface="Arial" charset="0"/>
              <a:buChar char="•"/>
            </a:pPr>
            <a:r>
              <a:rPr lang="fa-IR" sz="2400" b="1" dirty="0" smtClean="0">
                <a:solidFill>
                  <a:srgbClr val="0000FF"/>
                </a:solidFill>
                <a:cs typeface="B Zar" pitchFamily="2" charset="-78"/>
              </a:rPr>
              <a:t>تجهیز و راه اندازی ناوگان حمل ونقل جوجه یک روزه و کود مرغی</a:t>
            </a:r>
          </a:p>
          <a:p>
            <a:pPr algn="ctr"/>
            <a:r>
              <a:rPr lang="fa-IR" sz="2400" b="1" dirty="0" smtClean="0">
                <a:solidFill>
                  <a:srgbClr val="FF0000"/>
                </a:solidFill>
                <a:cs typeface="B Zar" pitchFamily="2" charset="-78"/>
              </a:rPr>
              <a:t>همه موارد بدون محدودیت قابل بررسی است</a:t>
            </a:r>
            <a:endParaRPr lang="en-US" sz="2400" b="1" dirty="0">
              <a:solidFill>
                <a:srgbClr val="FF0000"/>
              </a:solidFill>
              <a:cs typeface="B Zar" pitchFamily="2" charset="-78"/>
            </a:endParaRPr>
          </a:p>
          <a:p>
            <a:pPr algn="r"/>
            <a:endParaRPr lang="en-US" sz="2400" b="1" dirty="0"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33400"/>
            <a:ext cx="9144000" cy="892552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endParaRPr lang="fa-IR" sz="2800" dirty="0" smtClean="0">
              <a:cs typeface="2  Titr" pitchFamily="2" charset="-78"/>
            </a:endParaRPr>
          </a:p>
          <a:p>
            <a:pPr algn="ctr"/>
            <a:r>
              <a:rPr lang="fa-I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2  Titr" pitchFamily="2" charset="-78"/>
              </a:rPr>
              <a:t>طرحهای دامپزشکی</a:t>
            </a:r>
            <a:endParaRPr lang="en-US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50800" algn="tl" rotWithShape="0">
                  <a:srgbClr val="000000"/>
                </a:outerShdw>
              </a:effectLst>
              <a:cs typeface="2  Titr" pitchFamily="2" charset="-7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2  Titr" pitchFamily="2" charset="-78"/>
              </a:rPr>
              <a:t>جنگل و مرتع و آبخیز داری</a:t>
            </a:r>
            <a:endParaRPr lang="en-US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50800" algn="tl" rotWithShape="0">
                  <a:srgbClr val="000000"/>
                </a:outerShdw>
              </a:effectLst>
              <a:cs typeface="2  Titr" pitchFamily="2" charset="-78"/>
            </a:endParaRPr>
          </a:p>
          <a:p>
            <a:pPr algn="r"/>
            <a:endParaRPr lang="en-US" dirty="0">
              <a:cs typeface="2 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19200"/>
          <a:ext cx="8534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419600"/>
              </a:tblGrid>
              <a:tr h="872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2  Titr" pitchFamily="2" charset="-78"/>
                        </a:rPr>
                        <a:t>توسعه درختکاری</a:t>
                      </a:r>
                      <a:endParaRPr lang="en-US" dirty="0"/>
                    </a:p>
                  </a:txBody>
                  <a:tcPr/>
                </a:tc>
              </a:tr>
              <a:tr h="15066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بهره برداری از محصولات فرعی جنگل</a:t>
                      </a:r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150665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r"/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زراعت چوب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ctr"/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71600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000" b="1" dirty="0">
              <a:cs typeface="2  Titr" pitchFamily="2" charset="-78"/>
            </a:endParaRPr>
          </a:p>
          <a:p>
            <a:pPr algn="r"/>
            <a:endParaRPr lang="fa-IR" sz="2000" b="1" dirty="0" smtClean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endParaRPr lang="fa-IR" sz="2000" b="1" dirty="0" smtClean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endParaRPr lang="fa-IR" sz="2000" b="1" dirty="0" smtClean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endParaRPr lang="en-US" sz="2000" b="1" dirty="0"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tr" pitchFamily="2" charset="-78"/>
              </a:rPr>
              <a:t>طرحهای ترویج کشاورزی</a:t>
            </a:r>
          </a:p>
          <a:p>
            <a:pPr algn="ctr"/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tr" pitchFamily="2" charset="-78"/>
              </a:rPr>
              <a:t> 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50800" algn="tl" rotWithShape="0">
                  <a:srgbClr val="000000"/>
                </a:outerShdw>
              </a:effectLst>
              <a:cs typeface="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8610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5257800"/>
              </a:tblGrid>
              <a:tr h="18221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*ایجاد و راه اندازی شرکتهای خدمات مشاوره ای  ،فنی و مهندسی کشاورزی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23688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ctr"/>
                      <a:endParaRPr lang="en-US" sz="2400" dirty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*ایجاد شرکتهای خدمات مکانیزاسیون و انواع کلینیک های گیاهپزشکی،دامپزشکی،آب و خاک و حفظ </a:t>
                      </a:r>
                      <a:r>
                        <a:rPr lang="fa-IR" sz="2400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نباتا</a:t>
                      </a: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ت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en-US" sz="2400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2  Titr" pitchFamily="2" charset="-78"/>
              </a:rPr>
              <a:t>طرحهای کوچک کشاورزی خانگی</a:t>
            </a:r>
            <a:endParaRPr lang="en-US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50800" algn="tl" rotWithShape="0">
                  <a:srgbClr val="000000"/>
                </a:outerShdw>
              </a:effectLst>
              <a:cs typeface="2  Titr" pitchFamily="2" charset="-78"/>
            </a:endParaRPr>
          </a:p>
          <a:p>
            <a:pPr algn="ctr"/>
            <a:endParaRPr lang="en-US" sz="2000" dirty="0">
              <a:cs typeface="2 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95400"/>
          <a:ext cx="8686800" cy="502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8140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2  Titr" pitchFamily="2" charset="-78"/>
                        </a:rPr>
                        <a:t>طرحهای کوچک صنایع تبدیلی کشاورزی</a:t>
                      </a:r>
                      <a:endParaRPr lang="en-US" dirty="0"/>
                    </a:p>
                  </a:txBody>
                  <a:tcPr/>
                </a:tc>
              </a:tr>
              <a:tr h="1405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2  Titr" pitchFamily="2" charset="-78"/>
                        </a:rPr>
                        <a:t>پروژه های اشتغالزای زنان روستایی</a:t>
                      </a:r>
                    </a:p>
                    <a:p>
                      <a:pPr algn="r"/>
                      <a:endParaRPr lang="en-US" dirty="0"/>
                    </a:p>
                  </a:txBody>
                  <a:tcPr anchor="ctr"/>
                </a:tc>
              </a:tr>
              <a:tr h="1405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2  Titr" pitchFamily="2" charset="-78"/>
                        </a:rPr>
                        <a:t>طرحهای کوچک دامی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2  Titr" pitchFamily="2" charset="-78"/>
                      </a:endParaRPr>
                    </a:p>
                    <a:p>
                      <a:pPr algn="r"/>
                      <a:endParaRPr lang="en-US" dirty="0"/>
                    </a:p>
                  </a:txBody>
                  <a:tcPr anchor="ctr"/>
                </a:tc>
              </a:tr>
              <a:tr h="1405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2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2  Titr" pitchFamily="2" charset="-78"/>
                        </a:rPr>
                        <a:t>طرحهای کوچک شیلاتی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2  Titr" pitchFamily="2" charset="-78"/>
                      </a:endParaRPr>
                    </a:p>
                    <a:p>
                      <a:pPr algn="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fa-IR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2  Titr" pitchFamily="2" charset="-78"/>
            </a:endParaRPr>
          </a:p>
          <a:p>
            <a:pPr algn="ctr"/>
            <a:r>
              <a:rPr lang="fa-IR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cs typeface="2  Titr" pitchFamily="2" charset="-78"/>
              </a:rPr>
              <a:t>مجتمع ها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2  Titr" pitchFamily="2" charset="-78"/>
            </a:endParaRPr>
          </a:p>
          <a:p>
            <a:pPr algn="r"/>
            <a:endParaRPr 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752600"/>
            <a:ext cx="8001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/>
            <a:endParaRPr lang="fa-IR" sz="2800" dirty="0" smtClean="0">
              <a:cs typeface="2  Titr" pitchFamily="2" charset="-78"/>
              <a:sym typeface="Wingdings"/>
            </a:endParaRPr>
          </a:p>
          <a:p>
            <a:pPr marL="457200" indent="-457200" algn="r"/>
            <a:r>
              <a:rPr lang="fa-IR" sz="2800" dirty="0" smtClean="0">
                <a:cs typeface="2  Titr" pitchFamily="2" charset="-78"/>
                <a:sym typeface="Wingdings"/>
              </a:rPr>
              <a:t>*</a:t>
            </a:r>
            <a:r>
              <a:rPr lang="fa-IR" sz="2800" dirty="0" smtClean="0">
                <a:solidFill>
                  <a:srgbClr val="0000FF"/>
                </a:solidFill>
                <a:cs typeface="2  Titr" pitchFamily="2" charset="-78"/>
              </a:rPr>
              <a:t>تو</a:t>
            </a:r>
            <a:r>
              <a:rPr lang="fa-IR" sz="2400" dirty="0" smtClean="0">
                <a:solidFill>
                  <a:srgbClr val="0000FF"/>
                </a:solidFill>
                <a:cs typeface="2  Titr" pitchFamily="2" charset="-78"/>
              </a:rPr>
              <a:t>سعه </a:t>
            </a:r>
            <a:r>
              <a:rPr lang="fa-IR" sz="2400" dirty="0">
                <a:solidFill>
                  <a:srgbClr val="0000FF"/>
                </a:solidFill>
                <a:cs typeface="2  Titr" pitchFamily="2" charset="-78"/>
              </a:rPr>
              <a:t>، تکمیل واحداث مجتمع های گلخانه </a:t>
            </a:r>
            <a:r>
              <a:rPr lang="fa-IR" sz="2800" dirty="0">
                <a:solidFill>
                  <a:srgbClr val="0000FF"/>
                </a:solidFill>
                <a:cs typeface="2  Titr" pitchFamily="2" charset="-78"/>
              </a:rPr>
              <a:t>ای</a:t>
            </a:r>
            <a:endParaRPr lang="en-US" sz="2800" dirty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endParaRPr lang="fa-IR" sz="2800" dirty="0" smtClean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endParaRPr lang="fa-IR" sz="2800" dirty="0" smtClean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r>
              <a:rPr lang="fa-IR" sz="2800" dirty="0" smtClean="0">
                <a:solidFill>
                  <a:srgbClr val="0000FF"/>
                </a:solidFill>
                <a:cs typeface="2  Titr" pitchFamily="2" charset="-78"/>
              </a:rPr>
              <a:t>*</a:t>
            </a:r>
            <a:r>
              <a:rPr lang="fa-IR" sz="2400" dirty="0" smtClean="0">
                <a:solidFill>
                  <a:srgbClr val="0000FF"/>
                </a:solidFill>
                <a:cs typeface="2  Titr" pitchFamily="2" charset="-78"/>
              </a:rPr>
              <a:t>توسعه </a:t>
            </a:r>
            <a:r>
              <a:rPr lang="fa-IR" sz="2400" dirty="0">
                <a:solidFill>
                  <a:srgbClr val="0000FF"/>
                </a:solidFill>
                <a:cs typeface="2  Titr" pitchFamily="2" charset="-78"/>
              </a:rPr>
              <a:t>، تکمیل واحداث مجتمع های دامداری</a:t>
            </a:r>
            <a:endParaRPr lang="en-US" sz="2400" dirty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r>
              <a:rPr lang="fa-IR" sz="2400" dirty="0" smtClean="0">
                <a:solidFill>
                  <a:srgbClr val="0000FF"/>
                </a:solidFill>
                <a:cs typeface="2  Titr" pitchFamily="2" charset="-78"/>
              </a:rPr>
              <a:t> </a:t>
            </a:r>
          </a:p>
          <a:p>
            <a:pPr algn="r"/>
            <a:endParaRPr lang="fa-IR" sz="2400" dirty="0" smtClean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r>
              <a:rPr lang="fa-IR" sz="2400" dirty="0" smtClean="0">
                <a:solidFill>
                  <a:srgbClr val="0000FF"/>
                </a:solidFill>
                <a:cs typeface="2  Titr" pitchFamily="2" charset="-78"/>
              </a:rPr>
              <a:t>*توسعه،احداث </a:t>
            </a:r>
            <a:r>
              <a:rPr lang="fa-IR" sz="2400" dirty="0">
                <a:solidFill>
                  <a:srgbClr val="0000FF"/>
                </a:solidFill>
                <a:cs typeface="2  Titr" pitchFamily="2" charset="-78"/>
              </a:rPr>
              <a:t>و تکمیل واحدهای مجتمع </a:t>
            </a:r>
            <a:r>
              <a:rPr lang="fa-IR" sz="2800" dirty="0">
                <a:solidFill>
                  <a:srgbClr val="0000FF"/>
                </a:solidFill>
                <a:cs typeface="2  Titr" pitchFamily="2" charset="-78"/>
              </a:rPr>
              <a:t>های </a:t>
            </a:r>
            <a:r>
              <a:rPr lang="fa-IR" sz="2400" dirty="0">
                <a:solidFill>
                  <a:srgbClr val="0000FF"/>
                </a:solidFill>
                <a:cs typeface="2  Titr" pitchFamily="2" charset="-78"/>
              </a:rPr>
              <a:t>آبزی پروری</a:t>
            </a:r>
            <a:endParaRPr lang="en-US" sz="2800" dirty="0">
              <a:solidFill>
                <a:srgbClr val="0000FF"/>
              </a:solidFill>
              <a:cs typeface="2  Titr" pitchFamily="2" charset="-78"/>
            </a:endParaRPr>
          </a:p>
          <a:p>
            <a:pPr algn="r"/>
            <a:endParaRPr lang="en-US" sz="2800" dirty="0">
              <a:cs typeface="2  Titr" pitchFamily="2" charset="-78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2  Titr" pitchFamily="2" charset="-78"/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2  Titr" pitchFamily="2" charset="-78"/>
              </a:rPr>
            </a:br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tr" pitchFamily="2" charset="-78"/>
              </a:rPr>
              <a:t> طرحهای تولیدات گیاهی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28599"/>
          <a:ext cx="8534400" cy="6577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5105400"/>
              </a:tblGrid>
              <a:tr h="544420"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b="1" dirty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اصلاح ،جایگزینی و نوسازی باغات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5444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تولید بذر و نهال گواهی شده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63023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در صورت داشتن توجیه مالی حداقل 3000 متر قابل بررسی است</a:t>
                      </a:r>
                      <a:endParaRPr lang="en-US" sz="1600" b="1" dirty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احداث گلخانه های تولید گل،سبزی و صیفی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895590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قارچ دکمه ای در صورت داشتن توجیه مالی </a:t>
                      </a:r>
                    </a:p>
                    <a:p>
                      <a:pPr algn="r"/>
                      <a:endParaRPr lang="fa-IR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r"/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قارچ صدفی توصیه نمیگردد</a:t>
                      </a:r>
                      <a:endParaRPr lang="en-US" sz="1600" b="1" dirty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احداث  ، تجهیز و نوسازی واحدهای تولید قارچ</a:t>
                      </a:r>
                      <a:endParaRPr lang="en-US" sz="1600" b="1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5444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بهسازی ،نوسازی و تجهیز گلخانه ها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63023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توسعه و احداث باغات میوه آبی و دیم و باغات گیاهان دارویی چند ساله</a:t>
                      </a:r>
                      <a:endParaRPr lang="en-US" sz="1600" b="1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54442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تولید و جمع آوری گیاهان دارویی</a:t>
                      </a:r>
                      <a:endParaRPr lang="en-US" sz="1600" b="1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63023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r"/>
                      <a:endParaRPr lang="en-US" sz="1600" b="1" dirty="0"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و تجهیز و توسعه واحدهای مکانیزاسیون کشاورزی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67365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r"/>
                      <a:endParaRPr lang="en-US" sz="1600" b="1" dirty="0"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طرح تامین  و انتقال آب برای توسعه باغ در اراضی شیب دار</a:t>
                      </a:r>
                      <a:endParaRPr lang="en-US" sz="1600" b="1" dirty="0">
                        <a:cs typeface="B Zar" pitchFamily="2" charset="-78"/>
                      </a:endParaRPr>
                    </a:p>
                  </a:txBody>
                  <a:tcPr anchor="ctr"/>
                </a:tc>
              </a:tr>
              <a:tr h="93968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r"/>
                      <a:endParaRPr lang="en-US" sz="1600" b="1" dirty="0">
                        <a:cs typeface="B Zar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توسعه بانک نشاء سبزی و صیفی و تولید بذر هیبرید سبزی و صیفی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2  Titr" pitchFamily="2" charset="-78"/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2  Titr" pitchFamily="2" charset="-78"/>
              </a:rPr>
            </a:br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tr" pitchFamily="2" charset="-78"/>
              </a:rPr>
              <a:t> طرحهای تولیدات دامی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28607"/>
          <a:ext cx="9144000" cy="8544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5181600"/>
              </a:tblGrid>
              <a:tr h="41454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واحدهای گاوداری صنعتی نژاد خالص دو منظوره </a:t>
                      </a:r>
                    </a:p>
                  </a:txBody>
                  <a:tcPr/>
                </a:tc>
              </a:tr>
              <a:tr h="68898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 </a:t>
                      </a: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در صورت تائید سازمان جهاد کشاورزی در خصوص تامین تلیسه بدون محدودیت قابل بررسی است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گاوداری شیری100راسی</a:t>
                      </a:r>
                      <a:endParaRPr lang="en-US" dirty="0"/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بر اساس آخرین تفاهمنامه وزارت</a:t>
                      </a:r>
                      <a:r>
                        <a:rPr lang="fa-IR" sz="1400" b="1" baseline="0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 جهاد کشاورزی و بانک</a:t>
                      </a:r>
                      <a:endParaRPr lang="en-US" sz="1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احداث واحدهای مرغ مادر</a:t>
                      </a:r>
                      <a:endParaRPr lang="en-US" sz="18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58563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بر اساس آخرین تفاهمنامه وزارت</a:t>
                      </a:r>
                      <a:r>
                        <a:rPr lang="fa-IR" sz="1400" b="1" baseline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 جهاد کشاورزی و بانک</a:t>
                      </a:r>
                      <a:endParaRPr lang="en-US" sz="1400" b="1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احداث واحدهای مرغ اجداد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58563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بر اساس آخرین تفاهمنامه وزارت</a:t>
                      </a:r>
                      <a:r>
                        <a:rPr lang="fa-IR" sz="1400" b="1" baseline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 جهاد کشاورزی و بانک</a:t>
                      </a:r>
                      <a:endParaRPr lang="en-US" sz="1400" b="1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r"/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و توسعه واحدهای پرورش مرغ تخمگذار تجاری و پولت</a:t>
                      </a:r>
                      <a:endParaRPr lang="en-US" sz="16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58563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بر اساس آخرین تفاهمنامه وزارت</a:t>
                      </a:r>
                      <a:r>
                        <a:rPr lang="fa-IR" sz="1400" b="1" baseline="0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 جهاد کشاورزی و بانک</a:t>
                      </a:r>
                      <a:endParaRPr lang="en-US" sz="1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r"/>
                      <a:endParaRPr lang="en-US" sz="14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و توسعه واحدهای پرورش مرغ گوشتی*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بهسازی ، نوسازی و تجهیز واحدهای پرورش طیور</a:t>
                      </a:r>
                      <a:endParaRPr lang="en-US" sz="1800" dirty="0" smtClean="0">
                        <a:cs typeface="B Zar" pitchFamily="2" charset="-78"/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b="1" dirty="0" smtClean="0">
                          <a:solidFill>
                            <a:srgbClr val="0000FF"/>
                          </a:solidFill>
                        </a:rPr>
                        <a:t>احداث واحد های پروار بندی (سبک و سنگین)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مراکز تولید مواد ژنی گوسفند و بز</a:t>
                      </a:r>
                      <a:endParaRPr lang="en-US" sz="18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بر اساس آخرین تفاهمنامه وزارت</a:t>
                      </a:r>
                      <a:r>
                        <a:rPr lang="fa-IR" sz="1400" b="1" baseline="0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 جهاد کشاورزی و بانک</a:t>
                      </a:r>
                      <a:endParaRPr lang="en-US" sz="14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پرورش گوسفند و بز در هم آمیخته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احداث واحدهای پرورش ملکه و زنبور عسل*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بهسازی و نوسازی اماکن دامی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واحدهای پرورش کرم ابریشم</a:t>
                      </a:r>
                      <a:endParaRPr lang="en-US" sz="1800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مراکز جمع آوری شیر سیار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واحدهای پرورش شتر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واحدهای پرورش گاومیش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1339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ایجاد واحدهای پرورش سایر ماکیان</a:t>
                      </a:r>
                      <a:endParaRPr lang="en-US" sz="1800" dirty="0" smtClean="0">
                        <a:cs typeface="B Zar" pitchFamily="2" charset="-78"/>
                      </a:endParaRPr>
                    </a:p>
                  </a:txBody>
                  <a:tcPr/>
                </a:tc>
              </a:tr>
              <a:tr h="72343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  <a:p>
                      <a:pPr algn="r"/>
                      <a:endParaRPr lang="en-US" sz="1800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0000FF"/>
                          </a:solidFill>
                          <a:cs typeface="B Zar" pitchFamily="2" charset="-78"/>
                        </a:rPr>
                        <a:t>میادین عرضه دام</a:t>
                      </a:r>
                      <a:endParaRPr lang="en-US" sz="1800" b="1" dirty="0" smtClean="0">
                        <a:solidFill>
                          <a:srgbClr val="0000FF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2  Titr" pitchFamily="2" charset="-78"/>
              </a:rPr>
              <a:t/>
            </a:r>
            <a:b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2  Titr" pitchFamily="2" charset="-78"/>
              </a:rPr>
            </a:br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Titr" pitchFamily="2" charset="-78"/>
              </a:rPr>
              <a:t> طرحهای صنایع کشاورزی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556257"/>
          <a:ext cx="8858312" cy="6301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1732"/>
                <a:gridCol w="3103846"/>
                <a:gridCol w="322734"/>
              </a:tblGrid>
              <a:tr h="571503">
                <a:tc gridSpan="3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ایجاد و توسعه زیر بخش تولیدات گیاهی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66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باز سازی و نوسازی واحد های فرآوری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تولیدات گیاهی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1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873171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درجه بندی و بسته بندی و نگهداری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انواع میوه جات و سبزیجات (مرکبات – سیب زمینی – پیاز – سیب – انگور –خرما – پسته – چای و...)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2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93466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بدون محدودیت قابل بررسی است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درجه بندی و بسته بندی انواع گل و گیاه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3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267116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کنسانتره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، آب میوه و رب گوجه فرنگی و چیپس میوه محدودیت دارد . اصفحان و خراسان شمالی و قزوین هر کدام یک واحد کنسانتره در اداره کل مطالعات قابل بررسی است .</a:t>
                      </a: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فرنچ فرایزر با محدودیت توسط اداره کل مطالعات و بررسی های اقتصادی قابل بررسی است . </a:t>
                      </a: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بسته بندی و فرآوری (فرنچ فرایز)سیب زمینی در استان اردبیل بلامانع است .</a:t>
                      </a: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فرآورده های نوین گوجه و پودر گوجه فرنگی برای توسعه واحد های موجود بلامانع است .</a:t>
                      </a: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ترشیجات و شوریجات قابل بررسی است (ترشی جات و </a:t>
                      </a: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شوریجات در کردستان بلامانع است)</a:t>
                      </a: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کنسروهای غیر گوشتی محدودیت دارد .</a:t>
                      </a: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سایر موارد بدون محدودیت قابل بررسی است .</a:t>
                      </a: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الف – نگهداری انواع میوه جات و سبزیجات ( انجماد – خشک کردن – کنسرو و...)</a:t>
                      </a:r>
                    </a:p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 – تولید انواع فر آورده های غذایی از میوه جات و سبزیجات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4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143000"/>
          <a:ext cx="8643998" cy="4713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/>
                <a:gridCol w="2857520"/>
                <a:gridCol w="571504"/>
              </a:tblGrid>
              <a:tr h="127652">
                <a:tc gridSpan="3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ایجاد و توسعه زیر بخش تولیدات گیاهی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3466"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روغن کشی زیتون فقط در استان فارس .</a:t>
                      </a: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توسعه و نوسازی واحد های فرآوری کنجد قابل بررسی است .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روغن کشی از دانه و میوه های روغنی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5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873171"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فرآوری های نوین برنج بدون محدودیت قابل بررسی است .سایر غلات و نیز خشکبار و حبوبات به شرط تامین مواد اولیه در منطقه قابل بررسی است .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بسته بندی و فرآوری غلات و حبوبات و خشکبار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6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393466"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با هماهنگی قابل بررسی است .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احداث واحد ذرت خشک کنی و یا افزایش ظرفیت آنها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7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6034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با هماهنگی قابل بررسی است . </a:t>
                      </a:r>
                      <a:endParaRPr lang="en-US" sz="1600" b="1" dirty="0" smtClean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فرآوری پسته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8 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60349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بدون محدودیت قابل بررسی است . فقط کود بیولوژیک برای واحد های توسعه ای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تولید کود آلی و بیولوژیک و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ورمی کمپوست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9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60349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بدون محدودیت قابل بررسی با</a:t>
                      </a:r>
                      <a:r>
                        <a:rPr lang="fa-IR" sz="1600" b="1" baseline="0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 اولویت بر واحد های کنترل اتمسفری قابل بررسی است .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انواع سردخانه ها و انبارهای فنی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10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460349"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بشرط تامین مواد اولیه در منطقه قابل بررسی است .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تولیدات گیاهان دارویی ، اسانس عرقیات و افزودنی های غذایی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solidFill>
                            <a:srgbClr val="0000CC"/>
                          </a:solidFill>
                          <a:cs typeface="B Zar" pitchFamily="2" charset="-78"/>
                        </a:rPr>
                        <a:t>11</a:t>
                      </a:r>
                      <a:endParaRPr lang="en-US" sz="1600" b="1" dirty="0">
                        <a:solidFill>
                          <a:srgbClr val="0000CC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498</TotalTime>
  <Words>1753</Words>
  <Application>Microsoft Office PowerPoint</Application>
  <PresentationFormat>On-screen Show (4:3)</PresentationFormat>
  <Paragraphs>280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IranNastaliq</vt:lpstr>
      <vt:lpstr>Calibri</vt:lpstr>
      <vt:lpstr>Titr</vt:lpstr>
      <vt:lpstr>Constantia</vt:lpstr>
      <vt:lpstr>2  Titr</vt:lpstr>
      <vt:lpstr>Wingdings</vt:lpstr>
      <vt:lpstr>B Zar</vt:lpstr>
      <vt:lpstr>Majalla UI</vt:lpstr>
      <vt:lpstr>Wingdings 2</vt:lpstr>
      <vt:lpstr>Flow</vt:lpstr>
      <vt:lpstr>Slide 1</vt:lpstr>
      <vt:lpstr>Slide 2</vt:lpstr>
      <vt:lpstr>  طرحهای تولیدات گیاهی</vt:lpstr>
      <vt:lpstr>Slide 4</vt:lpstr>
      <vt:lpstr>  طرحهای تولیدات دامی</vt:lpstr>
      <vt:lpstr>Slide 6</vt:lpstr>
      <vt:lpstr>  طرحهای صنایع کشاورزی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Z.khodabin</dc:creator>
  <cp:lastModifiedBy>r.yeganeh</cp:lastModifiedBy>
  <cp:revision>120</cp:revision>
  <dcterms:created xsi:type="dcterms:W3CDTF">2012-04-11T05:21:26Z</dcterms:created>
  <dcterms:modified xsi:type="dcterms:W3CDTF">2012-12-17T07:33:27Z</dcterms:modified>
</cp:coreProperties>
</file>